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4"/>
  </p:sldMasterIdLst>
  <p:notesMasterIdLst>
    <p:notesMasterId r:id="rId14"/>
  </p:notesMasterIdLst>
  <p:handoutMasterIdLst>
    <p:handoutMasterId r:id="rId15"/>
  </p:handoutMasterIdLst>
  <p:sldIdLst>
    <p:sldId id="274" r:id="rId5"/>
    <p:sldId id="405" r:id="rId6"/>
    <p:sldId id="406" r:id="rId7"/>
    <p:sldId id="409" r:id="rId8"/>
    <p:sldId id="412" r:id="rId9"/>
    <p:sldId id="420" r:id="rId10"/>
    <p:sldId id="421" r:id="rId11"/>
    <p:sldId id="414" r:id="rId12"/>
    <p:sldId id="423" r:id="rId13"/>
  </p:sldIdLst>
  <p:sldSz cx="12192000" cy="6858000"/>
  <p:notesSz cx="666908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627F38-E2DE-AD80-3891-F05605500B9B}" name="Jean Noriot" initials="JN" userId="S::jean1.noriot@epitech.eu::eb301336-1d95-429d-90f1-d61c402e2e34" providerId="AD"/>
  <p188:author id="{207B33E3-7AE2-4E3F-5009-764E624E5B74}" name="Ambre-iliana Couvignou" initials="AC" userId="S::ambre-iliana.couvignou@epitech.eu::8924fcaa-cc20-49d7-aa65-f415f27ddc47" providerId="AD"/>
  <p188:author id="{0D7B17EA-7AAF-024C-BC1F-53EA9E4E78DF}" name="joffrey2 riela" initials="jr" userId="S::joffrey2.riela@epitech.eu::e7e2fb66-eba0-4428-b961-6e88b20f507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4696"/>
    <a:srgbClr val="85BBE6"/>
    <a:srgbClr val="D9CBE3"/>
    <a:srgbClr val="0091D3"/>
    <a:srgbClr val="172C51"/>
    <a:srgbClr val="1F485E"/>
    <a:srgbClr val="FFF3B3"/>
    <a:srgbClr val="FFFFFF"/>
    <a:srgbClr val="009FE3"/>
    <a:srgbClr val="EF7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0BF7E-44B2-B7C9-262A-20B59902D71A}" v="10" dt="2025-02-04T08:29:34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851" autoAdjust="0"/>
  </p:normalViewPr>
  <p:slideViewPr>
    <p:cSldViewPr snapToGrid="0">
      <p:cViewPr>
        <p:scale>
          <a:sx n="125" d="100"/>
          <a:sy n="125" d="100"/>
        </p:scale>
        <p:origin x="3474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eo Bonalair" userId="S::maceo1.bonalair@epitech.eu::94c070e4-800a-4569-862c-3060b6e6939f" providerId="AD" clId="Web-{42A0BF7E-44B2-B7C9-262A-20B59902D71A}"/>
    <pc:docChg chg="modSld">
      <pc:chgData name="Maceo Bonalair" userId="S::maceo1.bonalair@epitech.eu::94c070e4-800a-4569-862c-3060b6e6939f" providerId="AD" clId="Web-{42A0BF7E-44B2-B7C9-262A-20B59902D71A}" dt="2025-02-04T08:29:34.591" v="9" actId="14100"/>
      <pc:docMkLst>
        <pc:docMk/>
      </pc:docMkLst>
      <pc:sldChg chg="modSp">
        <pc:chgData name="Maceo Bonalair" userId="S::maceo1.bonalair@epitech.eu::94c070e4-800a-4569-862c-3060b6e6939f" providerId="AD" clId="Web-{42A0BF7E-44B2-B7C9-262A-20B59902D71A}" dt="2025-02-04T08:20:31.664" v="0" actId="1076"/>
        <pc:sldMkLst>
          <pc:docMk/>
          <pc:sldMk cId="2680673223" sldId="274"/>
        </pc:sldMkLst>
        <pc:spChg chg="mod">
          <ac:chgData name="Maceo Bonalair" userId="S::maceo1.bonalair@epitech.eu::94c070e4-800a-4569-862c-3060b6e6939f" providerId="AD" clId="Web-{42A0BF7E-44B2-B7C9-262A-20B59902D71A}" dt="2025-02-04T08:20:31.664" v="0" actId="1076"/>
          <ac:spMkLst>
            <pc:docMk/>
            <pc:sldMk cId="2680673223" sldId="274"/>
            <ac:spMk id="2" creationId="{377A04F9-5A5C-0E40-8A50-F268BC5BDC96}"/>
          </ac:spMkLst>
        </pc:spChg>
      </pc:sldChg>
      <pc:sldChg chg="modSp">
        <pc:chgData name="Maceo Bonalair" userId="S::maceo1.bonalair@epitech.eu::94c070e4-800a-4569-862c-3060b6e6939f" providerId="AD" clId="Web-{42A0BF7E-44B2-B7C9-262A-20B59902D71A}" dt="2025-02-04T08:29:34.591" v="9" actId="14100"/>
        <pc:sldMkLst>
          <pc:docMk/>
          <pc:sldMk cId="291953812" sldId="406"/>
        </pc:sldMkLst>
        <pc:picChg chg="mod modCrop">
          <ac:chgData name="Maceo Bonalair" userId="S::maceo1.bonalair@epitech.eu::94c070e4-800a-4569-862c-3060b6e6939f" providerId="AD" clId="Web-{42A0BF7E-44B2-B7C9-262A-20B59902D71A}" dt="2025-02-04T08:29:34.591" v="9" actId="14100"/>
          <ac:picMkLst>
            <pc:docMk/>
            <pc:sldMk cId="291953812" sldId="406"/>
            <ac:picMk id="1032" creationId="{7D5A6A1D-1B74-8FAD-8C4F-07820D68EEFC}"/>
          </ac:picMkLst>
        </pc:picChg>
      </pc:sldChg>
      <pc:sldChg chg="modSp">
        <pc:chgData name="Maceo Bonalair" userId="S::maceo1.bonalair@epitech.eu::94c070e4-800a-4569-862c-3060b6e6939f" providerId="AD" clId="Web-{42A0BF7E-44B2-B7C9-262A-20B59902D71A}" dt="2025-02-04T08:21:58.667" v="3" actId="1076"/>
        <pc:sldMkLst>
          <pc:docMk/>
          <pc:sldMk cId="603536362" sldId="420"/>
        </pc:sldMkLst>
        <pc:spChg chg="mod">
          <ac:chgData name="Maceo Bonalair" userId="S::maceo1.bonalair@epitech.eu::94c070e4-800a-4569-862c-3060b6e6939f" providerId="AD" clId="Web-{42A0BF7E-44B2-B7C9-262A-20B59902D71A}" dt="2025-02-04T08:21:58.636" v="1" actId="1076"/>
          <ac:spMkLst>
            <pc:docMk/>
            <pc:sldMk cId="603536362" sldId="420"/>
            <ac:spMk id="9" creationId="{B0D8C0FC-B227-36B5-3B01-03896AF9FD36}"/>
          </ac:spMkLst>
        </pc:spChg>
        <pc:spChg chg="mod">
          <ac:chgData name="Maceo Bonalair" userId="S::maceo1.bonalair@epitech.eu::94c070e4-800a-4569-862c-3060b6e6939f" providerId="AD" clId="Web-{42A0BF7E-44B2-B7C9-262A-20B59902D71A}" dt="2025-02-04T08:21:58.651" v="2" actId="1076"/>
          <ac:spMkLst>
            <pc:docMk/>
            <pc:sldMk cId="603536362" sldId="420"/>
            <ac:spMk id="10" creationId="{6FD969D2-92DD-6039-EF9C-8BBF5052408A}"/>
          </ac:spMkLst>
        </pc:spChg>
        <pc:spChg chg="mod">
          <ac:chgData name="Maceo Bonalair" userId="S::maceo1.bonalair@epitech.eu::94c070e4-800a-4569-862c-3060b6e6939f" providerId="AD" clId="Web-{42A0BF7E-44B2-B7C9-262A-20B59902D71A}" dt="2025-02-04T08:21:58.667" v="3" actId="1076"/>
          <ac:spMkLst>
            <pc:docMk/>
            <pc:sldMk cId="603536362" sldId="420"/>
            <ac:spMk id="11" creationId="{914ED8A6-21F1-EA50-0DA0-2833243C490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7B28038-0CA3-4C35-8D3F-B8A069B339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118D38-FBCA-4DE8-BD30-895D5287DE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5B5BF-4A0F-4D4B-9242-5BC3FA71534D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AB3A2C-63CE-48CF-9961-DE3DCEBA02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22E095-BCC0-48B5-8AF8-BAC4224EA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986FE-4834-4858-B056-4BB1F553CE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801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C9BE-B89B-0F42-8FEB-F96E2236995E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750" y="4776788"/>
            <a:ext cx="5335588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5882A-810A-494C-AF7A-49522011FE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47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797A-2C86-4DBC-9614-440CC645997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269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5882A-810A-494C-AF7A-49522011FED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31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1F941-C733-354F-B09C-9431FE6B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83858AE-1FE3-3151-5700-E6DE44423E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ED9E39A-43A2-503A-DD0F-9948EF2E6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L’importance d’analyser les différents actifs financiers</a:t>
            </a:r>
          </a:p>
          <a:p>
            <a:endParaRPr lang="fr-FR" dirty="0"/>
          </a:p>
          <a:p>
            <a:r>
              <a:rPr lang="fr-FR" dirty="0"/>
              <a:t>Les actifs financiers réagissent différemment aux événements économiques, aux politiques monétaires et aux crises.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S&amp;P 500</a:t>
            </a:r>
            <a:r>
              <a:rPr lang="fr-FR" dirty="0"/>
              <a:t> Indicateur de la santé du marché boursier, corrélé à l’économie globale.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Or</a:t>
            </a:r>
            <a:r>
              <a:rPr lang="fr-FR" dirty="0"/>
              <a:t> Valeur refuge en période de crise ou d’inflation.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Bitcoin</a:t>
            </a:r>
            <a:r>
              <a:rPr lang="fr-FR" dirty="0"/>
              <a:t> Actif spéculatif, souvent perçu comme une alternative aux monnaies traditionnelles.</a:t>
            </a:r>
          </a:p>
          <a:p>
            <a:r>
              <a:rPr lang="fr-FR" b="1" dirty="0"/>
              <a:t>Exemple</a:t>
            </a:r>
            <a:r>
              <a:rPr lang="fr-FR" dirty="0"/>
              <a:t> : Pendant la crise du COVID-19, le S&amp;P 500 a chuté initialement, l'or a monté en tant que valeur refuge et le Bitcoin a connu une volatilité extrême avant de se stabiliser.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CEFD4E-F883-B82E-650E-4C8F3D6EF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797A-2C86-4DBC-9614-440CC645997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803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AD3E-18C9-7378-C088-95F65D17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3FBC84E-955A-95EC-D39D-A6F3B80C9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C01ED1-05DE-F818-0396-891071EF6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Développement de compétences</a:t>
            </a:r>
            <a:r>
              <a:rPr lang="fr-FR" dirty="0"/>
              <a:t> en data science, fintech et business intelligence.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Apprentissage de la gestion de projet</a:t>
            </a:r>
            <a:r>
              <a:rPr lang="fr-FR" dirty="0"/>
              <a:t> (collaboration, deadlines, livrables).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Maitrise des outils</a:t>
            </a:r>
            <a:r>
              <a:rPr lang="fr-FR" dirty="0"/>
              <a:t> de visualisation et d’analyse financière.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FC8F27-F8D6-1BC6-43BD-818ACC9A8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797A-2C86-4DBC-9614-440CC645997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263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EB681-0A3E-0398-EDF1-EBE38832E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3F4EFFF-C926-2518-4A70-0DBBA6512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E52A34-64D4-44B4-9B49-01EC29815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A76571-1381-D066-0598-A64F8E90A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797A-2C86-4DBC-9614-440CC645997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524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303B9-7127-31B6-47BA-EA8C3E509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1768C85-8AD1-03D2-431B-88E466DE4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935277C-9CE1-4168-9414-57AD14DD2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fr-FR" b="1" dirty="0"/>
              <a:t>Application Web Interactive</a:t>
            </a:r>
            <a:r>
              <a:rPr lang="fr-FR" dirty="0"/>
              <a:t> :Comparaison des actifs.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dirty="0"/>
              <a:t>Visualisations des tendances et saisonnalités.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dirty="0"/>
              <a:t>Analyses prédictives et ratios financiers.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Rapport d’Analyse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dirty="0"/>
              <a:t>Évaluation des performances.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dirty="0"/>
              <a:t>Explication des corrélations et risques.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dirty="0"/>
              <a:t>Visualisations des résultats.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CBFF0E-2C06-2206-AACF-5D66A4085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797A-2C86-4DBC-9614-440CC645997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950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ECAB4-1900-5C4B-D22A-61610024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07E5BB-BB26-E8DF-407B-80A5DBB6D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77F162-59C5-611C-DC0A-A9444FEF8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Données – API Alpha </a:t>
            </a:r>
            <a:r>
              <a:rPr lang="fr-FR" b="1" dirty="0" err="1"/>
              <a:t>Vantage</a:t>
            </a:r>
            <a:endParaRPr lang="fr-FR" dirty="0"/>
          </a:p>
          <a:p>
            <a:pPr>
              <a:buFont typeface="Arial" panose="020B0604020202020204" pitchFamily="34" charset="0"/>
              <a:buNone/>
            </a:pPr>
            <a:r>
              <a:rPr lang="fr-FR" dirty="0"/>
              <a:t>Fournit les </a:t>
            </a:r>
            <a:r>
              <a:rPr lang="fr-FR" b="1" dirty="0"/>
              <a:t>prix historiques</a:t>
            </a:r>
            <a:r>
              <a:rPr lang="fr-FR" dirty="0"/>
              <a:t>, la </a:t>
            </a:r>
            <a:r>
              <a:rPr lang="fr-FR" b="1" dirty="0"/>
              <a:t>volatilité</a:t>
            </a:r>
            <a:r>
              <a:rPr lang="fr-FR" dirty="0"/>
              <a:t> et les </a:t>
            </a:r>
            <a:r>
              <a:rPr lang="fr-FR" b="1" dirty="0"/>
              <a:t>corrélations</a:t>
            </a:r>
            <a:r>
              <a:rPr lang="fr-FR" dirty="0"/>
              <a:t> entre actifs.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dirty="0"/>
              <a:t>Permet d'obtenir des données en temps réel pour alimenter les analyses.</a:t>
            </a:r>
          </a:p>
          <a:p>
            <a:pPr>
              <a:buFont typeface="Arial" panose="020B0604020202020204" pitchFamily="34" charset="0"/>
              <a:buNone/>
            </a:pPr>
            <a:endParaRPr lang="fr-FR" dirty="0"/>
          </a:p>
          <a:p>
            <a:r>
              <a:rPr lang="fr-FR" b="1" dirty="0"/>
              <a:t>Python (Pandas, </a:t>
            </a:r>
            <a:r>
              <a:rPr lang="fr-FR" b="1" dirty="0" err="1"/>
              <a:t>Matplotlib</a:t>
            </a:r>
            <a:r>
              <a:rPr lang="fr-FR" b="1" dirty="0"/>
              <a:t>, </a:t>
            </a:r>
            <a:r>
              <a:rPr lang="fr-FR" b="1" dirty="0" err="1"/>
              <a:t>Scikit-learn</a:t>
            </a:r>
            <a:r>
              <a:rPr lang="fr-FR" b="1" dirty="0"/>
              <a:t>) 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Pandas</a:t>
            </a:r>
            <a:r>
              <a:rPr lang="fr-FR" dirty="0"/>
              <a:t> : Manipulation et analyse des données financières.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 err="1"/>
              <a:t>Matplotlib</a:t>
            </a:r>
            <a:r>
              <a:rPr lang="fr-FR" dirty="0"/>
              <a:t> : Création de graphiques et visualisations interactives.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 err="1"/>
              <a:t>Scikit-learn</a:t>
            </a:r>
            <a:r>
              <a:rPr lang="fr-FR" dirty="0"/>
              <a:t> : Modèles de </a:t>
            </a:r>
            <a:r>
              <a:rPr lang="fr-FR" b="1" dirty="0"/>
              <a:t>prédiction</a:t>
            </a:r>
            <a:r>
              <a:rPr lang="fr-FR" dirty="0"/>
              <a:t> et analyses statistiques (ex. régressions).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Visualisation – Power BI / Tableau </a:t>
            </a:r>
            <a:endParaRPr lang="fr-FR" dirty="0"/>
          </a:p>
          <a:p>
            <a:pPr>
              <a:buFont typeface="Arial" panose="020B0604020202020204" pitchFamily="34" charset="0"/>
              <a:buNone/>
            </a:pPr>
            <a:r>
              <a:rPr lang="fr-FR" dirty="0"/>
              <a:t>Transforme les données en </a:t>
            </a:r>
            <a:r>
              <a:rPr lang="fr-FR" b="1" dirty="0"/>
              <a:t>tableaux de bord interactifs</a:t>
            </a:r>
            <a:r>
              <a:rPr lang="fr-FR" dirty="0"/>
              <a:t> et graphiques avancés.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dirty="0"/>
              <a:t>Aide à détecter des tendances et à comparer les actifs en un coup d'œil.</a:t>
            </a:r>
          </a:p>
          <a:p>
            <a:pPr>
              <a:buFont typeface="Arial" panose="020B0604020202020204" pitchFamily="34" charset="0"/>
              <a:buNone/>
            </a:pPr>
            <a:endParaRPr lang="fr-FR" dirty="0"/>
          </a:p>
          <a:p>
            <a:r>
              <a:rPr lang="fr-FR" b="1" dirty="0"/>
              <a:t>Développement Web – </a:t>
            </a:r>
            <a:r>
              <a:rPr lang="fr-FR" b="1" dirty="0" err="1"/>
              <a:t>Streamlit</a:t>
            </a:r>
            <a:r>
              <a:rPr lang="fr-FR" b="1" dirty="0"/>
              <a:t> / Flask</a:t>
            </a:r>
            <a:endParaRPr lang="fr-FR" dirty="0"/>
          </a:p>
          <a:p>
            <a:pPr>
              <a:buFont typeface="Arial" panose="020B0604020202020204" pitchFamily="34" charset="0"/>
              <a:buNone/>
            </a:pPr>
            <a:r>
              <a:rPr lang="fr-FR" b="1" dirty="0" err="1"/>
              <a:t>Streamlit</a:t>
            </a:r>
            <a:r>
              <a:rPr lang="fr-FR" dirty="0"/>
              <a:t> : Permet de créer une interface web interactive pour afficher les visualisations.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Flask</a:t>
            </a:r>
            <a:r>
              <a:rPr lang="fr-FR" dirty="0"/>
              <a:t> : Utilisé pour héberger la solution et gérer les requêtes utilisateurs.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2DFC1A-8A0C-3260-ED4A-5960DC895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797A-2C86-4DBC-9614-440CC645997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642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22A0-B168-27E9-8C06-48971E6E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E07772-C90B-137E-1377-7F7543EA1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7A8D78-9CA9-218E-DA3E-ECC13602B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/>
              <a:t>Qualité de la plateforme (interface intuitive, visualisations interactives)</a:t>
            </a:r>
          </a:p>
          <a:p>
            <a:r>
              <a:rPr lang="fr-FR" b="0" dirty="0"/>
              <a:t>Pertinence des analyses (précision des prédictions, clarté des tendances)</a:t>
            </a:r>
          </a:p>
          <a:p>
            <a:r>
              <a:rPr lang="fr-FR" b="0" dirty="0"/>
              <a:t>Qualité du rapport (rigueur de l’analyse, pertinence des conclusions)</a:t>
            </a:r>
          </a:p>
          <a:p>
            <a:r>
              <a:rPr lang="fr-FR" b="0" dirty="0"/>
              <a:t>Travail collaboratif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407C55-7EE5-7213-3ED8-AFB0F5DD8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797A-2C86-4DBC-9614-440CC645997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46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B965-C7E2-525F-1CC0-76A4106E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09AFDE-8643-A2E4-49F2-331B2FF38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5F12840-9B79-D2E3-B66A-2324B8255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86967B-BDA4-A737-4D4C-1F896C6B6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797A-2C86-4DBC-9614-440CC645997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608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D6565C-74BF-3B47-692F-0D0C1E5D1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1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9FCB3DD-1ABC-CD9C-C805-00010EFC7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9433" y="2448849"/>
            <a:ext cx="5713134" cy="196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7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546B28-3AAF-BB96-7CCD-C1318E9A0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30EE0CFA-6DD6-A497-B7C4-EFBC14E16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893" t="16805" r="67" b="16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3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51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Graphique, Police, capture d’écran, logo&#10;&#10;Description générée automatiquement">
            <a:extLst>
              <a:ext uri="{FF2B5EF4-FFF2-40B4-BE49-F238E27FC236}">
                <a16:creationId xmlns:a16="http://schemas.microsoft.com/office/drawing/2014/main" id="{76142675-571A-5943-4E66-7E8BAEBF1E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0F43B5-BCB4-0066-E9D4-294C2870CD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6794" y="2912741"/>
            <a:ext cx="5625270" cy="2461203"/>
          </a:xfrm>
        </p:spPr>
        <p:txBody>
          <a:bodyPr anchor="b">
            <a:normAutofit/>
          </a:bodyPr>
          <a:lstStyle>
            <a:lvl1pPr algn="l">
              <a:lnSpc>
                <a:spcPct val="150000"/>
              </a:lnSpc>
              <a:defRPr sz="2800" b="1" i="0">
                <a:solidFill>
                  <a:srgbClr val="1F485E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/>
              <a:t>1. Premier titre – p.3</a:t>
            </a:r>
            <a:br>
              <a:rPr lang="fr-FR"/>
            </a:br>
            <a:r>
              <a:rPr lang="fr-FR"/>
              <a:t>2. Deuxième titre – p.5</a:t>
            </a:r>
            <a:br>
              <a:rPr lang="fr-FR"/>
            </a:br>
            <a:r>
              <a:rPr lang="fr-FR"/>
              <a:t>3. Troisième titre – p.7</a:t>
            </a:r>
            <a:br>
              <a:rPr lang="fr-FR"/>
            </a:br>
            <a:r>
              <a:rPr lang="fr-FR"/>
              <a:t>4. Quatrième titre – p.9</a:t>
            </a:r>
          </a:p>
        </p:txBody>
      </p:sp>
    </p:spTree>
    <p:extLst>
      <p:ext uri="{BB962C8B-B14F-4D97-AF65-F5344CB8AC3E}">
        <p14:creationId xmlns:p14="http://schemas.microsoft.com/office/powerpoint/2010/main" val="247368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6171E8-07FD-4998-81C9-009C52A9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FD8269-EB07-434D-A7FF-7864F7A7D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609212-C67C-4EB0-8FF0-7FACCEAFD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663A35-A8ED-48BF-B94F-0CEA9EE5D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7C9600-E128-4DDB-9FA2-A0878D0AD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9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0" r:id="rId2"/>
    <p:sldLayoutId id="2147483726" r:id="rId3"/>
    <p:sldLayoutId id="2147483724" r:id="rId4"/>
    <p:sldLayoutId id="214748372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gif"/><Relationship Id="rId5" Type="http://schemas.openxmlformats.org/officeDocument/2006/relationships/image" Target="../media/image8.sv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4F9CDBC-4363-CCAC-BB23-7DFBB7184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2196" y="2422571"/>
            <a:ext cx="82840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6600" b="1" dirty="0">
                <a:solidFill>
                  <a:schemeClr val="bg1"/>
                </a:solidFill>
                <a:latin typeface="Mulish" pitchFamily="2" charset="0"/>
              </a:rPr>
              <a:t>Lancement</a:t>
            </a:r>
          </a:p>
          <a:p>
            <a:pPr marL="0" marR="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6600" b="1" dirty="0">
                <a:solidFill>
                  <a:schemeClr val="bg1"/>
                </a:solidFill>
                <a:latin typeface="Mulish" pitchFamily="2" charset="0"/>
              </a:rPr>
              <a:t>projet de spécialisation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7A04F9-5A5C-0E40-8A50-F268BC5BDC96}"/>
              </a:ext>
            </a:extLst>
          </p:cNvPr>
          <p:cNvSpPr txBox="1"/>
          <p:nvPr/>
        </p:nvSpPr>
        <p:spPr>
          <a:xfrm>
            <a:off x="-1625154" y="6008708"/>
            <a:ext cx="8949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2000" b="1" dirty="0">
                <a:solidFill>
                  <a:schemeClr val="bg1"/>
                </a:solidFill>
                <a:latin typeface="Mulish" pitchFamily="2" charset="0"/>
              </a:rPr>
              <a:t>Groupe : 3 à 5  - mix des 2 spécialisations</a:t>
            </a:r>
          </a:p>
        </p:txBody>
      </p:sp>
    </p:spTree>
    <p:extLst>
      <p:ext uri="{BB962C8B-B14F-4D97-AF65-F5344CB8AC3E}">
        <p14:creationId xmlns:p14="http://schemas.microsoft.com/office/powerpoint/2010/main" val="268067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AF77F7-40E5-12A1-D746-0135C0CC2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723" y="2097997"/>
            <a:ext cx="6888876" cy="4734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FR" sz="2600" dirty="0"/>
              <a:t>Contexte du projet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A4639B0-0D30-6AF5-C082-F7B705E233B2}"/>
              </a:ext>
            </a:extLst>
          </p:cNvPr>
          <p:cNvSpPr txBox="1">
            <a:spLocks/>
          </p:cNvSpPr>
          <p:nvPr/>
        </p:nvSpPr>
        <p:spPr>
          <a:xfrm>
            <a:off x="2344723" y="2564185"/>
            <a:ext cx="6888876" cy="47349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2800" b="1" i="0" kern="1200">
                <a:solidFill>
                  <a:srgbClr val="1F485E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600" dirty="0"/>
              <a:t>Objectifs pédagogiques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9B44A9-7E3D-CAF6-1B6F-E86A391CB171}"/>
              </a:ext>
            </a:extLst>
          </p:cNvPr>
          <p:cNvSpPr/>
          <p:nvPr/>
        </p:nvSpPr>
        <p:spPr>
          <a:xfrm>
            <a:off x="2344723" y="859872"/>
            <a:ext cx="4257413" cy="67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9194C8-57E5-3D08-0A0F-B3A3B5B8C136}"/>
              </a:ext>
            </a:extLst>
          </p:cNvPr>
          <p:cNvSpPr txBox="1"/>
          <p:nvPr/>
        </p:nvSpPr>
        <p:spPr>
          <a:xfrm>
            <a:off x="2822896" y="782029"/>
            <a:ext cx="3422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rgbClr val="0091D3"/>
                </a:solidFill>
                <a:latin typeface="Mulish"/>
              </a:rPr>
              <a:t>Sommaire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E3FAB90-91DD-4886-55A0-62F8E8C19080}"/>
              </a:ext>
            </a:extLst>
          </p:cNvPr>
          <p:cNvSpPr txBox="1">
            <a:spLocks/>
          </p:cNvSpPr>
          <p:nvPr/>
        </p:nvSpPr>
        <p:spPr>
          <a:xfrm>
            <a:off x="2344723" y="4634269"/>
            <a:ext cx="6888876" cy="49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2800" b="1" i="0" kern="1200">
                <a:solidFill>
                  <a:srgbClr val="1F485E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>
              <a:lnSpc>
                <a:spcPct val="100000"/>
              </a:lnSpc>
            </a:pP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D302134-01E8-CC20-C765-5AF281578662}"/>
              </a:ext>
            </a:extLst>
          </p:cNvPr>
          <p:cNvSpPr txBox="1">
            <a:spLocks/>
          </p:cNvSpPr>
          <p:nvPr/>
        </p:nvSpPr>
        <p:spPr>
          <a:xfrm>
            <a:off x="2344723" y="2983075"/>
            <a:ext cx="6888876" cy="548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2800" b="1" i="0" kern="1200">
                <a:solidFill>
                  <a:srgbClr val="1F485E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600" dirty="0"/>
              <a:t>Structure et temporalité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A289CD2-8333-FA7D-97DB-E32DA1ACD1A7}"/>
              </a:ext>
            </a:extLst>
          </p:cNvPr>
          <p:cNvSpPr txBox="1">
            <a:spLocks/>
          </p:cNvSpPr>
          <p:nvPr/>
        </p:nvSpPr>
        <p:spPr>
          <a:xfrm>
            <a:off x="2344723" y="3500962"/>
            <a:ext cx="6888876" cy="49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2800" b="1" i="0" kern="1200">
                <a:solidFill>
                  <a:srgbClr val="1F485E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600"/>
              <a:t>Livrables attendus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37F11CE-FE30-352E-668F-642AF868CC92}"/>
              </a:ext>
            </a:extLst>
          </p:cNvPr>
          <p:cNvSpPr txBox="1">
            <a:spLocks/>
          </p:cNvSpPr>
          <p:nvPr/>
        </p:nvSpPr>
        <p:spPr>
          <a:xfrm>
            <a:off x="2344723" y="3968626"/>
            <a:ext cx="6888876" cy="49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2800" b="1" i="0" kern="1200">
                <a:solidFill>
                  <a:srgbClr val="1F485E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600" dirty="0"/>
              <a:t>Ressources et outils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BB60FCC-8477-8F32-7130-613CFED1320E}"/>
              </a:ext>
            </a:extLst>
          </p:cNvPr>
          <p:cNvSpPr txBox="1">
            <a:spLocks/>
          </p:cNvSpPr>
          <p:nvPr/>
        </p:nvSpPr>
        <p:spPr>
          <a:xfrm>
            <a:off x="2344723" y="4436292"/>
            <a:ext cx="6888876" cy="49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2800" b="1" i="0" kern="1200">
                <a:solidFill>
                  <a:srgbClr val="1F485E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600" dirty="0">
                <a:latin typeface="Mulish"/>
                <a:cs typeface="Prompt"/>
              </a:rPr>
              <a:t>Critères de réussite</a:t>
            </a: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1268197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5F38F-BBA5-5152-2388-343A3DC0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>
            <a:extLst>
              <a:ext uri="{FF2B5EF4-FFF2-40B4-BE49-F238E27FC236}">
                <a16:creationId xmlns:a16="http://schemas.microsoft.com/office/drawing/2014/main" id="{AE23F9F5-B520-88B8-D472-D587C19E35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32768" y="94530"/>
            <a:ext cx="2986087" cy="1114136"/>
          </a:xfrm>
          <a:prstGeom prst="rect">
            <a:avLst/>
          </a:prstGeo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71A8692A-8CB5-4A37-A271-841909347D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3518" y="338252"/>
            <a:ext cx="8300006" cy="626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solidFill>
                  <a:srgbClr val="009FE3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 algn="l"/>
            <a:r>
              <a:rPr lang="fr-FR" sz="4000" spc="0">
                <a:solidFill>
                  <a:srgbClr val="0091D3"/>
                </a:solidFill>
                <a:latin typeface="Mulish"/>
                <a:cs typeface="Prompt"/>
              </a:rPr>
              <a:t>Contexte du projet</a:t>
            </a:r>
            <a:endParaRPr lang="fr-FR" sz="4000" spc="0">
              <a:solidFill>
                <a:srgbClr val="0091D3"/>
              </a:solidFill>
              <a:latin typeface="Mulish" pitchFamily="2" charset="0"/>
              <a:cs typeface="Promp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B845C7-6E98-9669-BD2C-562B5BA59A6C}"/>
              </a:ext>
            </a:extLst>
          </p:cNvPr>
          <p:cNvSpPr txBox="1"/>
          <p:nvPr/>
        </p:nvSpPr>
        <p:spPr>
          <a:xfrm>
            <a:off x="205740" y="1630757"/>
            <a:ext cx="1178052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b="1" dirty="0">
                <a:solidFill>
                  <a:srgbClr val="0091D3"/>
                </a:solidFill>
                <a:latin typeface="Mulish"/>
                <a:ea typeface="+mn-lt"/>
                <a:cs typeface="+mn-lt"/>
              </a:rPr>
              <a:t>L’importance de l’analyse comparative des actifs financiers </a:t>
            </a:r>
            <a:endParaRPr lang="fr-FR" sz="4000" dirty="0">
              <a:latin typeface="Mulish"/>
              <a:ea typeface="+mn-lt"/>
              <a:cs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8D980B-9668-0871-C15B-9F5EFD56C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800" y="4021358"/>
            <a:ext cx="2411770" cy="241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&amp;P 500 logo transparent PNG - StickPNG">
            <a:extLst>
              <a:ext uri="{FF2B5EF4-FFF2-40B4-BE49-F238E27FC236}">
                <a16:creationId xmlns:a16="http://schemas.microsoft.com/office/drawing/2014/main" id="{4F58DD0F-6EFD-944D-7912-86B302AE1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4536680"/>
            <a:ext cx="33147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9,000+ Gold Bar Stack Stock Photos, Pictures &amp; Royalty-Free Images - iStock  | Gold bars">
            <a:extLst>
              <a:ext uri="{FF2B5EF4-FFF2-40B4-BE49-F238E27FC236}">
                <a16:creationId xmlns:a16="http://schemas.microsoft.com/office/drawing/2014/main" id="{7D5A6A1D-1B74-8FAD-8C4F-07820D68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5" b="3437"/>
          <a:stretch/>
        </p:blipFill>
        <p:spPr bwMode="auto">
          <a:xfrm>
            <a:off x="501213" y="3935772"/>
            <a:ext cx="3160696" cy="249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5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86695-E6B3-8E55-C6D4-751004F58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>
            <a:extLst>
              <a:ext uri="{FF2B5EF4-FFF2-40B4-BE49-F238E27FC236}">
                <a16:creationId xmlns:a16="http://schemas.microsoft.com/office/drawing/2014/main" id="{D2C3619C-4641-E3BF-5A9A-BA421B6659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32768" y="94530"/>
            <a:ext cx="2986087" cy="1114136"/>
          </a:xfrm>
          <a:prstGeom prst="rect">
            <a:avLst/>
          </a:prstGeo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31C9DAA8-90F1-F5AE-CA29-CB8BBF6A137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3518" y="338252"/>
            <a:ext cx="8300006" cy="626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solidFill>
                  <a:srgbClr val="009FE3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 algn="l"/>
            <a:r>
              <a:rPr lang="fr-FR" sz="4000" spc="0" dirty="0">
                <a:solidFill>
                  <a:srgbClr val="0091D3"/>
                </a:solidFill>
                <a:latin typeface="Mulish"/>
                <a:cs typeface="Prompt"/>
              </a:rPr>
              <a:t>Les objectifs pédagogiques </a:t>
            </a:r>
            <a:endParaRPr lang="fr-FR" sz="4000" spc="0" dirty="0">
              <a:solidFill>
                <a:srgbClr val="0091D3"/>
              </a:solidFill>
              <a:latin typeface="Mulish" pitchFamily="2" charset="0"/>
              <a:cs typeface="Prompt"/>
            </a:endParaRPr>
          </a:p>
        </p:txBody>
      </p:sp>
      <p:pic>
        <p:nvPicPr>
          <p:cNvPr id="2058" name="Picture 10" descr="Images de Skills – Téléchargement gratuit sur Freepik">
            <a:extLst>
              <a:ext uri="{FF2B5EF4-FFF2-40B4-BE49-F238E27FC236}">
                <a16:creationId xmlns:a16="http://schemas.microsoft.com/office/drawing/2014/main" id="{DBBE76CA-9B0E-279B-0D1A-DD49F28B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661160"/>
            <a:ext cx="59626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1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43413-1AB9-8FFE-C504-EA74A076D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hevron 174">
            <a:extLst>
              <a:ext uri="{FF2B5EF4-FFF2-40B4-BE49-F238E27FC236}">
                <a16:creationId xmlns:a16="http://schemas.microsoft.com/office/drawing/2014/main" id="{5E5493BA-2834-4001-82A5-5F13EA01C91C}"/>
              </a:ext>
            </a:extLst>
          </p:cNvPr>
          <p:cNvSpPr/>
          <p:nvPr/>
        </p:nvSpPr>
        <p:spPr>
          <a:xfrm>
            <a:off x="1594109" y="3762537"/>
            <a:ext cx="8103142" cy="378347"/>
          </a:xfrm>
          <a:prstGeom prst="chevron">
            <a:avLst>
              <a:gd name="adj" fmla="val 27324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fr-FR" sz="1400" b="1" dirty="0">
                <a:solidFill>
                  <a:srgbClr val="0062AE"/>
                </a:solidFill>
              </a:rPr>
              <a:t>Projet de spécialisation</a:t>
            </a:r>
            <a:endParaRPr lang="fr-FR" sz="1400" dirty="0">
              <a:solidFill>
                <a:srgbClr val="0062AE"/>
              </a:solidFill>
            </a:endParaRP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F485190C-B95D-A4D7-2245-77C0A7F8C6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32768" y="94530"/>
            <a:ext cx="2986087" cy="1114136"/>
          </a:xfrm>
          <a:prstGeom prst="rect">
            <a:avLst/>
          </a:prstGeo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D7B9C151-CBE3-CC31-38AA-07BE66E341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3518" y="338252"/>
            <a:ext cx="8300006" cy="626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solidFill>
                  <a:srgbClr val="009FE3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 algn="l"/>
            <a:r>
              <a:rPr lang="fr-FR" sz="4000" spc="0">
                <a:solidFill>
                  <a:srgbClr val="0091D3"/>
                </a:solidFill>
                <a:latin typeface="Mulish"/>
                <a:cs typeface="Prompt"/>
              </a:rPr>
              <a:t>Structure et temporalité</a:t>
            </a:r>
            <a:endParaRPr lang="fr-FR" sz="4000" spc="0">
              <a:solidFill>
                <a:srgbClr val="0091D3"/>
              </a:solidFill>
              <a:latin typeface="Mulish" pitchFamily="2" charset="0"/>
              <a:cs typeface="Prompt"/>
            </a:endParaRPr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E4138B80-A07E-48AA-AC7B-ABC8B9720FE5}"/>
              </a:ext>
            </a:extLst>
          </p:cNvPr>
          <p:cNvSpPr txBox="1">
            <a:spLocks/>
          </p:cNvSpPr>
          <p:nvPr/>
        </p:nvSpPr>
        <p:spPr>
          <a:xfrm>
            <a:off x="838200" y="1452388"/>
            <a:ext cx="10515600" cy="182270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53" name="Espace réservé du contenu 2">
            <a:extLst>
              <a:ext uri="{FF2B5EF4-FFF2-40B4-BE49-F238E27FC236}">
                <a16:creationId xmlns:a16="http://schemas.microsoft.com/office/drawing/2014/main" id="{93A5CE5B-454C-471D-BE99-631BD2641395}"/>
              </a:ext>
            </a:extLst>
          </p:cNvPr>
          <p:cNvSpPr txBox="1">
            <a:spLocks/>
          </p:cNvSpPr>
          <p:nvPr/>
        </p:nvSpPr>
        <p:spPr>
          <a:xfrm>
            <a:off x="838200" y="3275092"/>
            <a:ext cx="10515600" cy="1634169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54" name="Espace réservé du contenu 2">
            <a:extLst>
              <a:ext uri="{FF2B5EF4-FFF2-40B4-BE49-F238E27FC236}">
                <a16:creationId xmlns:a16="http://schemas.microsoft.com/office/drawing/2014/main" id="{D68AD0FB-67CC-43D7-9FED-C5F7B32AB22A}"/>
              </a:ext>
            </a:extLst>
          </p:cNvPr>
          <p:cNvSpPr txBox="1">
            <a:spLocks/>
          </p:cNvSpPr>
          <p:nvPr/>
        </p:nvSpPr>
        <p:spPr>
          <a:xfrm>
            <a:off x="838200" y="4940407"/>
            <a:ext cx="10515600" cy="774633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800">
              <a:solidFill>
                <a:schemeClr val="tx1"/>
              </a:solidFill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14CEA82D-D4FD-437B-A71A-9F8FAD8DDD6F}"/>
              </a:ext>
            </a:extLst>
          </p:cNvPr>
          <p:cNvCxnSpPr>
            <a:cxnSpLocks/>
          </p:cNvCxnSpPr>
          <p:nvPr/>
        </p:nvCxnSpPr>
        <p:spPr>
          <a:xfrm>
            <a:off x="1335125" y="4175708"/>
            <a:ext cx="8487055" cy="8546"/>
          </a:xfrm>
          <a:prstGeom prst="straightConnector1">
            <a:avLst/>
          </a:prstGeom>
          <a:noFill/>
          <a:ln w="9525" cap="flat" cmpd="sng" algn="ctr">
            <a:solidFill>
              <a:srgbClr val="333399"/>
            </a:solidFill>
            <a:prstDash val="solid"/>
            <a:tailEnd type="stealth" w="lg" len="lg"/>
          </a:ln>
          <a:effectLst/>
        </p:spPr>
      </p:cxn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A2CC0546-EDA0-4C11-917D-18D0A331E669}"/>
              </a:ext>
            </a:extLst>
          </p:cNvPr>
          <p:cNvGrpSpPr/>
          <p:nvPr/>
        </p:nvGrpSpPr>
        <p:grpSpPr>
          <a:xfrm rot="10800000">
            <a:off x="1332358" y="2652167"/>
            <a:ext cx="216024" cy="1630183"/>
            <a:chOff x="323528" y="2888960"/>
            <a:chExt cx="360000" cy="2716972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6839AF1B-00F0-4369-B0D7-17C6F3A49B44}"/>
                </a:ext>
              </a:extLst>
            </p:cNvPr>
            <p:cNvGrpSpPr/>
            <p:nvPr/>
          </p:nvGrpSpPr>
          <p:grpSpPr>
            <a:xfrm>
              <a:off x="323528" y="2888960"/>
              <a:ext cx="360000" cy="360000"/>
              <a:chOff x="323528" y="2888960"/>
              <a:chExt cx="360000" cy="360000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5609DD67-64D6-41D2-904E-5C91D04FEB3B}"/>
                  </a:ext>
                </a:extLst>
              </p:cNvPr>
              <p:cNvSpPr/>
              <p:nvPr/>
            </p:nvSpPr>
            <p:spPr>
              <a:xfrm>
                <a:off x="395516" y="2960948"/>
                <a:ext cx="216024" cy="216024"/>
              </a:xfrm>
              <a:prstGeom prst="ellipse">
                <a:avLst/>
              </a:prstGeom>
              <a:solidFill>
                <a:srgbClr val="C0166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9" name="Ellipse 88">
                <a:extLst>
                  <a:ext uri="{FF2B5EF4-FFF2-40B4-BE49-F238E27FC236}">
                    <a16:creationId xmlns:a16="http://schemas.microsoft.com/office/drawing/2014/main" id="{1EA57512-595A-492F-BC8D-81287FC4AFA5}"/>
                  </a:ext>
                </a:extLst>
              </p:cNvPr>
              <p:cNvSpPr/>
              <p:nvPr/>
            </p:nvSpPr>
            <p:spPr>
              <a:xfrm>
                <a:off x="323528" y="2888960"/>
                <a:ext cx="360000" cy="36000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1662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60C8C018-CFA7-4980-B840-1D9F2BF5E7D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3526" y="3248960"/>
              <a:ext cx="0" cy="2356972"/>
            </a:xfrm>
            <a:prstGeom prst="line">
              <a:avLst/>
            </a:prstGeom>
            <a:noFill/>
            <a:ln w="9525" cap="flat" cmpd="sng" algn="ctr">
              <a:solidFill>
                <a:srgbClr val="C01662"/>
              </a:solidFill>
              <a:prstDash val="solid"/>
              <a:tailEnd type="oval" w="lg" len="lg"/>
            </a:ln>
            <a:effectLst/>
          </p:spPr>
        </p:cxnSp>
      </p:grp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DC9323F2-F6EE-4B52-A3B8-E0F4E9E8D22E}"/>
              </a:ext>
            </a:extLst>
          </p:cNvPr>
          <p:cNvCxnSpPr/>
          <p:nvPr/>
        </p:nvCxnSpPr>
        <p:spPr>
          <a:xfrm flipV="1">
            <a:off x="1395561" y="2536133"/>
            <a:ext cx="1368152" cy="7"/>
          </a:xfrm>
          <a:prstGeom prst="line">
            <a:avLst/>
          </a:prstGeom>
          <a:noFill/>
          <a:ln w="9525" cap="flat" cmpd="sng" algn="ctr">
            <a:solidFill>
              <a:srgbClr val="C01662"/>
            </a:solidFill>
            <a:prstDash val="solid"/>
          </a:ln>
          <a:effectLst/>
        </p:spPr>
      </p:cxn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4D74CC40-D129-410C-BCB6-3B99BF5A852B}"/>
              </a:ext>
            </a:extLst>
          </p:cNvPr>
          <p:cNvGrpSpPr/>
          <p:nvPr/>
        </p:nvGrpSpPr>
        <p:grpSpPr>
          <a:xfrm>
            <a:off x="8952847" y="4152549"/>
            <a:ext cx="130882" cy="84684"/>
            <a:chOff x="1403646" y="2132856"/>
            <a:chExt cx="275475" cy="504056"/>
          </a:xfrm>
        </p:grpSpPr>
        <p:sp>
          <p:nvSpPr>
            <p:cNvPr id="78" name="Parallélogramme 77">
              <a:extLst>
                <a:ext uri="{FF2B5EF4-FFF2-40B4-BE49-F238E27FC236}">
                  <a16:creationId xmlns:a16="http://schemas.microsoft.com/office/drawing/2014/main" id="{D6FDA5DD-BAEF-4CCC-94D8-909A7E364B80}"/>
                </a:ext>
              </a:extLst>
            </p:cNvPr>
            <p:cNvSpPr/>
            <p:nvPr/>
          </p:nvSpPr>
          <p:spPr>
            <a:xfrm>
              <a:off x="1403648" y="2204864"/>
              <a:ext cx="262910" cy="432048"/>
            </a:xfrm>
            <a:prstGeom prst="parallelogram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B8DB2751-A1C6-479A-B895-6C587FE9B3C7}"/>
                </a:ext>
              </a:extLst>
            </p:cNvPr>
            <p:cNvCxnSpPr/>
            <p:nvPr/>
          </p:nvCxnSpPr>
          <p:spPr>
            <a:xfrm flipH="1">
              <a:off x="1547664" y="2132856"/>
              <a:ext cx="131457" cy="504056"/>
            </a:xfrm>
            <a:prstGeom prst="line">
              <a:avLst/>
            </a:prstGeom>
            <a:noFill/>
            <a:ln w="9525" cap="flat" cmpd="sng" algn="ctr">
              <a:solidFill>
                <a:srgbClr val="2C256B"/>
              </a:solidFill>
              <a:prstDash val="solid"/>
            </a:ln>
            <a:effectLst/>
          </p:spPr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BF2D02E2-188F-4DBB-9EFE-BE85241BD0C2}"/>
                </a:ext>
              </a:extLst>
            </p:cNvPr>
            <p:cNvCxnSpPr/>
            <p:nvPr/>
          </p:nvCxnSpPr>
          <p:spPr>
            <a:xfrm flipH="1">
              <a:off x="1403646" y="2132856"/>
              <a:ext cx="131457" cy="504056"/>
            </a:xfrm>
            <a:prstGeom prst="line">
              <a:avLst/>
            </a:prstGeom>
            <a:noFill/>
            <a:ln w="9525" cap="flat" cmpd="sng" algn="ctr">
              <a:solidFill>
                <a:srgbClr val="2C256B"/>
              </a:solidFill>
              <a:prstDash val="solid"/>
            </a:ln>
            <a:effectLst/>
          </p:spPr>
        </p:cxnSp>
      </p:grp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14280D91-0B1D-4526-9F9F-62FA8E71C17B}"/>
              </a:ext>
            </a:extLst>
          </p:cNvPr>
          <p:cNvCxnSpPr/>
          <p:nvPr/>
        </p:nvCxnSpPr>
        <p:spPr>
          <a:xfrm>
            <a:off x="9251938" y="2480734"/>
            <a:ext cx="1304109" cy="501"/>
          </a:xfrm>
          <a:prstGeom prst="line">
            <a:avLst/>
          </a:prstGeom>
          <a:noFill/>
          <a:ln w="9525" cap="flat" cmpd="sng" algn="ctr">
            <a:solidFill>
              <a:srgbClr val="99CC00"/>
            </a:solidFill>
            <a:prstDash val="solid"/>
          </a:ln>
          <a:effectLst/>
        </p:spPr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D4C4F006-81DB-4B77-97E5-61E43E2E4622}"/>
              </a:ext>
            </a:extLst>
          </p:cNvPr>
          <p:cNvCxnSpPr/>
          <p:nvPr/>
        </p:nvCxnSpPr>
        <p:spPr>
          <a:xfrm flipH="1" flipV="1">
            <a:off x="9227498" y="2583286"/>
            <a:ext cx="3" cy="1427788"/>
          </a:xfrm>
          <a:prstGeom prst="line">
            <a:avLst/>
          </a:prstGeom>
          <a:noFill/>
          <a:ln w="9525" cap="flat" cmpd="sng" algn="ctr">
            <a:solidFill>
              <a:srgbClr val="99CC00"/>
            </a:solidFill>
            <a:prstDash val="solid"/>
            <a:tailEnd type="oval" w="lg" len="lg"/>
          </a:ln>
          <a:effectLst/>
        </p:spPr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56DE25FE-6AE8-47D5-BC5C-47A74816D5CD}"/>
              </a:ext>
            </a:extLst>
          </p:cNvPr>
          <p:cNvSpPr txBox="1"/>
          <p:nvPr/>
        </p:nvSpPr>
        <p:spPr>
          <a:xfrm>
            <a:off x="9450166" y="2539916"/>
            <a:ext cx="1284621" cy="695026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698E00"/>
                </a:solidFill>
                <a:effectLst/>
                <a:uLnTx/>
                <a:uFillTx/>
                <a:latin typeface="Open Sans"/>
              </a:rPr>
              <a:t>Présentation et</a:t>
            </a:r>
            <a:r>
              <a:rPr kumimoji="0" lang="fr-FR" sz="1000" b="0" i="0" u="none" strike="noStrike" kern="0" cap="none" spc="0" normalizeH="0" noProof="0" dirty="0">
                <a:ln>
                  <a:noFill/>
                </a:ln>
                <a:solidFill>
                  <a:srgbClr val="698E00"/>
                </a:solidFill>
                <a:effectLst/>
                <a:uLnTx/>
                <a:uFillTx/>
                <a:latin typeface="Open Sans"/>
              </a:rPr>
              <a:t> évaluation de l’ensemble du travail</a:t>
            </a: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698E00"/>
              </a:solidFill>
              <a:effectLst/>
              <a:uLnTx/>
              <a:uFillTx/>
              <a:latin typeface="Open San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698E00"/>
                </a:solidFill>
                <a:effectLst/>
                <a:uLnTx/>
                <a:uFillTx/>
                <a:latin typeface="Open Sans"/>
              </a:rPr>
              <a:t>14 février 2025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DBF9EBD0-D565-4C87-8A06-A40FFBF28AD7}"/>
              </a:ext>
            </a:extLst>
          </p:cNvPr>
          <p:cNvGrpSpPr/>
          <p:nvPr/>
        </p:nvGrpSpPr>
        <p:grpSpPr>
          <a:xfrm rot="10800000">
            <a:off x="9119487" y="4002361"/>
            <a:ext cx="216024" cy="215999"/>
            <a:chOff x="323528" y="2888960"/>
            <a:chExt cx="360000" cy="36000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EB59B907-6451-4BF3-9415-4C36FBFC2196}"/>
                </a:ext>
              </a:extLst>
            </p:cNvPr>
            <p:cNvSpPr/>
            <p:nvPr/>
          </p:nvSpPr>
          <p:spPr>
            <a:xfrm>
              <a:off x="395516" y="2960948"/>
              <a:ext cx="216024" cy="216024"/>
            </a:xfrm>
            <a:prstGeom prst="ellipse">
              <a:avLst/>
            </a:prstGeom>
            <a:solidFill>
              <a:srgbClr val="99CC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84CFBF5-60AB-402B-99DB-7537C3B0042F}"/>
                </a:ext>
              </a:extLst>
            </p:cNvPr>
            <p:cNvSpPr/>
            <p:nvPr/>
          </p:nvSpPr>
          <p:spPr>
            <a:xfrm>
              <a:off x="323528" y="2888960"/>
              <a:ext cx="360000" cy="360000"/>
            </a:xfrm>
            <a:prstGeom prst="ellipse">
              <a:avLst/>
            </a:prstGeom>
            <a:noFill/>
            <a:ln w="25400" cap="flat" cmpd="sng" algn="ctr">
              <a:solidFill>
                <a:srgbClr val="99CC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70" name="ZoneTexte 71">
            <a:extLst>
              <a:ext uri="{FF2B5EF4-FFF2-40B4-BE49-F238E27FC236}">
                <a16:creationId xmlns:a16="http://schemas.microsoft.com/office/drawing/2014/main" id="{5D71B66F-32CD-4515-AE5F-032BD4DD78B3}"/>
              </a:ext>
            </a:extLst>
          </p:cNvPr>
          <p:cNvSpPr txBox="1"/>
          <p:nvPr/>
        </p:nvSpPr>
        <p:spPr>
          <a:xfrm>
            <a:off x="1395561" y="2373656"/>
            <a:ext cx="974478" cy="82068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>
                <a:solidFill>
                  <a:srgbClr val="C01662"/>
                </a:solidFill>
                <a:latin typeface="Open Sans"/>
              </a:rPr>
              <a:t>Kick-Off</a:t>
            </a:r>
            <a:endParaRPr kumimoji="0" lang="fr-FR" sz="1000" b="1" i="0" u="none" strike="noStrike" kern="0" cap="none" spc="0" normalizeH="0" baseline="0" noProof="0" dirty="0">
              <a:ln>
                <a:noFill/>
              </a:ln>
              <a:solidFill>
                <a:srgbClr val="C01662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97" name="ZoneTexte 71">
            <a:extLst>
              <a:ext uri="{FF2B5EF4-FFF2-40B4-BE49-F238E27FC236}">
                <a16:creationId xmlns:a16="http://schemas.microsoft.com/office/drawing/2014/main" id="{C9A9ECFD-90CD-1588-8DF6-D99ADA6EFCC4}"/>
              </a:ext>
            </a:extLst>
          </p:cNvPr>
          <p:cNvSpPr txBox="1"/>
          <p:nvPr/>
        </p:nvSpPr>
        <p:spPr>
          <a:xfrm>
            <a:off x="9146915" y="2308794"/>
            <a:ext cx="1541487" cy="12109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>
                <a:solidFill>
                  <a:schemeClr val="accent6"/>
                </a:solidFill>
                <a:latin typeface="Open Sans"/>
              </a:rPr>
              <a:t>Soutenance</a:t>
            </a:r>
            <a:endParaRPr kumimoji="0" lang="fr-FR" sz="10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98" name="ZoneTexte 71">
            <a:extLst>
              <a:ext uri="{FF2B5EF4-FFF2-40B4-BE49-F238E27FC236}">
                <a16:creationId xmlns:a16="http://schemas.microsoft.com/office/drawing/2014/main" id="{6C74ACF8-4DDE-4FBD-0736-3F2D5F5DF351}"/>
              </a:ext>
            </a:extLst>
          </p:cNvPr>
          <p:cNvSpPr txBox="1"/>
          <p:nvPr/>
        </p:nvSpPr>
        <p:spPr>
          <a:xfrm>
            <a:off x="1505185" y="2734776"/>
            <a:ext cx="1570289" cy="430471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>
                <a:solidFill>
                  <a:srgbClr val="C01662"/>
                </a:solidFill>
                <a:latin typeface="Open Sans"/>
              </a:rPr>
              <a:t>Lancement du projet sur l’ensemble des campus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>
                <a:solidFill>
                  <a:srgbClr val="C01662"/>
                </a:solidFill>
                <a:latin typeface="Open Sans"/>
              </a:rPr>
              <a:t>10 février</a:t>
            </a:r>
            <a:endParaRPr kumimoji="0" lang="fr-FR" sz="1000" b="1" i="0" u="none" strike="noStrike" kern="0" cap="none" spc="0" normalizeH="0" baseline="0" noProof="0" dirty="0">
              <a:ln>
                <a:noFill/>
              </a:ln>
              <a:solidFill>
                <a:srgbClr val="C01662"/>
              </a:solidFill>
              <a:effectLst/>
              <a:uLnTx/>
              <a:uFillTx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812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64" grpId="0" animBg="1"/>
      <p:bldP spid="70" grpId="0" animBg="1"/>
      <p:bldP spid="97" grpId="0" animBg="1"/>
      <p:bldP spid="9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F412A-6045-BBE1-14BD-2DA6E98CB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>
            <a:extLst>
              <a:ext uri="{FF2B5EF4-FFF2-40B4-BE49-F238E27FC236}">
                <a16:creationId xmlns:a16="http://schemas.microsoft.com/office/drawing/2014/main" id="{FE3285CE-AD5B-BFEB-4DCB-50CE2A1B96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32768" y="94530"/>
            <a:ext cx="2986087" cy="1114136"/>
          </a:xfrm>
          <a:prstGeom prst="rect">
            <a:avLst/>
          </a:prstGeo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E8A2D3F0-523C-5E37-D9EC-82CE17C27F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3518" y="338252"/>
            <a:ext cx="8300006" cy="626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solidFill>
                  <a:srgbClr val="009FE3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 algn="l"/>
            <a:r>
              <a:rPr lang="fr-FR" sz="4000" spc="0">
                <a:solidFill>
                  <a:srgbClr val="0091D3"/>
                </a:solidFill>
                <a:latin typeface="Mulish"/>
                <a:cs typeface="Prompt"/>
              </a:rPr>
              <a:t>Livrables attendus</a:t>
            </a:r>
            <a:endParaRPr lang="fr-FR" sz="4000" spc="0">
              <a:solidFill>
                <a:srgbClr val="0091D3"/>
              </a:solidFill>
              <a:latin typeface="Mulish" pitchFamily="2" charset="0"/>
              <a:cs typeface="Promp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4F44A1-23DD-152B-F71C-ED4E685CDAE9}"/>
              </a:ext>
            </a:extLst>
          </p:cNvPr>
          <p:cNvSpPr txBox="1"/>
          <p:nvPr/>
        </p:nvSpPr>
        <p:spPr>
          <a:xfrm>
            <a:off x="910869" y="1367433"/>
            <a:ext cx="54061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b="1" dirty="0">
                <a:solidFill>
                  <a:srgbClr val="0091D3"/>
                </a:solidFill>
                <a:latin typeface="Mulish"/>
                <a:ea typeface="+mn-lt"/>
                <a:cs typeface="+mn-lt"/>
              </a:rPr>
              <a:t>Application web </a:t>
            </a:r>
            <a:endParaRPr lang="fr-FR" sz="4000" dirty="0">
              <a:latin typeface="Mulish"/>
              <a:ea typeface="+mn-lt"/>
              <a:cs typeface="+mn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86305B3-4507-F243-0C31-C29577A3F518}"/>
              </a:ext>
            </a:extLst>
          </p:cNvPr>
          <p:cNvSpPr txBox="1"/>
          <p:nvPr/>
        </p:nvSpPr>
        <p:spPr>
          <a:xfrm>
            <a:off x="6027420" y="1367433"/>
            <a:ext cx="5029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b="1" dirty="0">
                <a:solidFill>
                  <a:srgbClr val="0091D3"/>
                </a:solidFill>
                <a:latin typeface="Mulish"/>
                <a:ea typeface="+mn-lt"/>
                <a:cs typeface="+mn-lt"/>
              </a:rPr>
              <a:t>Rapport d’Analyse</a:t>
            </a:r>
            <a:endParaRPr lang="fr-FR" sz="4000" dirty="0">
              <a:latin typeface="Mulish"/>
              <a:ea typeface="+mn-lt"/>
              <a:cs typeface="+mn-lt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8EC88CA-0C07-970B-D5B1-4168B91247E0}"/>
              </a:ext>
            </a:extLst>
          </p:cNvPr>
          <p:cNvSpPr/>
          <p:nvPr/>
        </p:nvSpPr>
        <p:spPr>
          <a:xfrm>
            <a:off x="2375178" y="2387974"/>
            <a:ext cx="2622802" cy="8490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Mulish"/>
              </a:rPr>
              <a:t>Comparaison des actifs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73C9630-E74B-5CE4-74CC-59C3A7B65FB3}"/>
              </a:ext>
            </a:extLst>
          </p:cNvPr>
          <p:cNvSpPr/>
          <p:nvPr/>
        </p:nvSpPr>
        <p:spPr>
          <a:xfrm>
            <a:off x="2375178" y="3395827"/>
            <a:ext cx="2622802" cy="8490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Mulish"/>
              </a:rPr>
              <a:t>Visualisation des tendances et saisonnalités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E1D633F-23A5-0C5C-44BC-D502227F3ED3}"/>
              </a:ext>
            </a:extLst>
          </p:cNvPr>
          <p:cNvSpPr/>
          <p:nvPr/>
        </p:nvSpPr>
        <p:spPr>
          <a:xfrm>
            <a:off x="2375178" y="4403680"/>
            <a:ext cx="2622802" cy="8490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Mulish"/>
              </a:rPr>
              <a:t>Analyses prédictives et ratios financier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0D8C0FC-B227-36B5-3B01-03896AF9FD36}"/>
              </a:ext>
            </a:extLst>
          </p:cNvPr>
          <p:cNvSpPr/>
          <p:nvPr/>
        </p:nvSpPr>
        <p:spPr>
          <a:xfrm>
            <a:off x="7226809" y="2378449"/>
            <a:ext cx="2622802" cy="8490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Mulish"/>
              </a:rPr>
              <a:t>Evaluation des performances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FD969D2-92DD-6039-EF9C-8BBF5052408A}"/>
              </a:ext>
            </a:extLst>
          </p:cNvPr>
          <p:cNvSpPr/>
          <p:nvPr/>
        </p:nvSpPr>
        <p:spPr>
          <a:xfrm>
            <a:off x="7226809" y="3386302"/>
            <a:ext cx="2622802" cy="8490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Mulish"/>
              </a:rPr>
              <a:t>Explication des corrélations et risques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14ED8A6-21F1-EA50-0DA0-2833243C490B}"/>
              </a:ext>
            </a:extLst>
          </p:cNvPr>
          <p:cNvSpPr/>
          <p:nvPr/>
        </p:nvSpPr>
        <p:spPr>
          <a:xfrm>
            <a:off x="7245731" y="4394155"/>
            <a:ext cx="2622802" cy="8490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Mulish"/>
              </a:rPr>
              <a:t>Visualisation des résultats</a:t>
            </a:r>
          </a:p>
        </p:txBody>
      </p:sp>
    </p:spTree>
    <p:extLst>
      <p:ext uri="{BB962C8B-B14F-4D97-AF65-F5344CB8AC3E}">
        <p14:creationId xmlns:p14="http://schemas.microsoft.com/office/powerpoint/2010/main" val="60353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CFC27-4B6B-86BD-90C8-291BC1E15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lpha Vantage API - Developer docs, APIs, SDKs, and auth. | API Tracker">
            <a:extLst>
              <a:ext uri="{FF2B5EF4-FFF2-40B4-BE49-F238E27FC236}">
                <a16:creationId xmlns:a16="http://schemas.microsoft.com/office/drawing/2014/main" id="{485F1346-661A-E9AD-499A-F3F1CECE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71804"/>
            <a:ext cx="2120624" cy="21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6447F7B4-BF70-1CE2-6E00-13FF28BCE7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32768" y="94530"/>
            <a:ext cx="2986087" cy="1114136"/>
          </a:xfrm>
          <a:prstGeom prst="rect">
            <a:avLst/>
          </a:prstGeo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9249A514-C67E-E90B-5505-8FCE020E6F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3518" y="338252"/>
            <a:ext cx="8300006" cy="626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solidFill>
                  <a:srgbClr val="009FE3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 algn="l"/>
            <a:r>
              <a:rPr lang="fr-FR" sz="4000" spc="0">
                <a:solidFill>
                  <a:srgbClr val="0091D3"/>
                </a:solidFill>
                <a:latin typeface="Mulish"/>
                <a:cs typeface="Prompt"/>
              </a:rPr>
              <a:t>Ressources et outils</a:t>
            </a:r>
            <a:endParaRPr lang="fr-FR" sz="4000" spc="0">
              <a:solidFill>
                <a:srgbClr val="0091D3"/>
              </a:solidFill>
              <a:latin typeface="Mulish" pitchFamily="2" charset="0"/>
              <a:cs typeface="Promp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9D028E-5551-D582-7003-A559BBD4D964}"/>
              </a:ext>
            </a:extLst>
          </p:cNvPr>
          <p:cNvSpPr txBox="1"/>
          <p:nvPr/>
        </p:nvSpPr>
        <p:spPr>
          <a:xfrm>
            <a:off x="653518" y="1575515"/>
            <a:ext cx="4242681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500" b="1" dirty="0">
                <a:solidFill>
                  <a:srgbClr val="0091D3"/>
                </a:solidFill>
                <a:latin typeface="Mulish"/>
                <a:ea typeface="+mn-lt"/>
                <a:cs typeface="+mn-lt"/>
              </a:rPr>
              <a:t>Sur l’aspect technique</a:t>
            </a:r>
            <a:endParaRPr lang="fr-FR" sz="3500" dirty="0">
              <a:latin typeface="Mulish"/>
              <a:ea typeface="+mn-lt"/>
              <a:cs typeface="+mn-lt"/>
            </a:endParaRPr>
          </a:p>
        </p:txBody>
      </p:sp>
      <p:pic>
        <p:nvPicPr>
          <p:cNvPr id="7" name="Image 6" descr="Une image contenant habits, personne, mur, chaussures&#10;&#10;Description générée automatiquement">
            <a:extLst>
              <a:ext uri="{FF2B5EF4-FFF2-40B4-BE49-F238E27FC236}">
                <a16:creationId xmlns:a16="http://schemas.microsoft.com/office/drawing/2014/main" id="{4982F5D3-36F1-0FE3-4172-D16F3AA81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621" y="2732116"/>
            <a:ext cx="3120473" cy="33642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DCBCD0C-77CE-AB25-AE89-1F802866C758}"/>
              </a:ext>
            </a:extLst>
          </p:cNvPr>
          <p:cNvSpPr txBox="1"/>
          <p:nvPr/>
        </p:nvSpPr>
        <p:spPr>
          <a:xfrm>
            <a:off x="560840" y="6132528"/>
            <a:ext cx="4242681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500" b="1" dirty="0">
                <a:solidFill>
                  <a:srgbClr val="0091D3"/>
                </a:solidFill>
                <a:latin typeface="Mulish"/>
                <a:ea typeface="+mn-lt"/>
                <a:cs typeface="+mn-lt"/>
              </a:rPr>
              <a:t>Choix libre</a:t>
            </a:r>
            <a:endParaRPr lang="fr-FR" sz="3500" dirty="0">
              <a:latin typeface="Mulish"/>
              <a:ea typeface="+mn-lt"/>
              <a:cs typeface="+mn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B2C3C5-CD1B-1F09-7621-9148D3258BED}"/>
              </a:ext>
            </a:extLst>
          </p:cNvPr>
          <p:cNvSpPr txBox="1"/>
          <p:nvPr/>
        </p:nvSpPr>
        <p:spPr>
          <a:xfrm>
            <a:off x="6735908" y="1572025"/>
            <a:ext cx="4242681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500" b="1" dirty="0">
                <a:solidFill>
                  <a:srgbClr val="0091D3"/>
                </a:solidFill>
                <a:latin typeface="Mulish"/>
                <a:ea typeface="+mn-lt"/>
                <a:cs typeface="+mn-lt"/>
              </a:rPr>
              <a:t>Recommandations</a:t>
            </a:r>
            <a:endParaRPr lang="fr-FR" sz="3500" dirty="0">
              <a:latin typeface="Mulish"/>
              <a:ea typeface="+mn-lt"/>
              <a:cs typeface="+mn-lt"/>
            </a:endParaRPr>
          </a:p>
        </p:txBody>
      </p:sp>
      <p:pic>
        <p:nvPicPr>
          <p:cNvPr id="2" name="Picture 4" descr="Python (programming language) - Wikipedia">
            <a:extLst>
              <a:ext uri="{FF2B5EF4-FFF2-40B4-BE49-F238E27FC236}">
                <a16:creationId xmlns:a16="http://schemas.microsoft.com/office/drawing/2014/main" id="{EB9B2994-AAED-E8F1-A928-F2F92F17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75" y="2400300"/>
            <a:ext cx="1505955" cy="16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ow to Import Pandas as pd in Python - StrataScratch">
            <a:extLst>
              <a:ext uri="{FF2B5EF4-FFF2-40B4-BE49-F238E27FC236}">
                <a16:creationId xmlns:a16="http://schemas.microsoft.com/office/drawing/2014/main" id="{ED7D2999-3ED7-B4B2-65C4-49E316E9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37" y="3134946"/>
            <a:ext cx="2939541" cy="19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Open source ML framework Streamlit raises $21m, launches sharing platform |  AI Business">
            <a:extLst>
              <a:ext uri="{FF2B5EF4-FFF2-40B4-BE49-F238E27FC236}">
                <a16:creationId xmlns:a16="http://schemas.microsoft.com/office/drawing/2014/main" id="{CF7D74F8-F2C9-A5FE-D180-413E36B3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0" y="4163857"/>
            <a:ext cx="2072332" cy="138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andling Global Variables in Flask | by Vivek Kaushal | Medium">
            <a:extLst>
              <a:ext uri="{FF2B5EF4-FFF2-40B4-BE49-F238E27FC236}">
                <a16:creationId xmlns:a16="http://schemas.microsoft.com/office/drawing/2014/main" id="{E4DBF6D4-7195-2AB1-6D22-472DB0C2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51" y="5021579"/>
            <a:ext cx="1738956" cy="130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5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106C4-C071-676A-2DEF-CAC4FE8E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>
            <a:extLst>
              <a:ext uri="{FF2B5EF4-FFF2-40B4-BE49-F238E27FC236}">
                <a16:creationId xmlns:a16="http://schemas.microsoft.com/office/drawing/2014/main" id="{61D21F7F-DE43-4397-3EF6-8FDA22FE44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32768" y="94530"/>
            <a:ext cx="2986087" cy="1114136"/>
          </a:xfrm>
          <a:prstGeom prst="rect">
            <a:avLst/>
          </a:prstGeo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94962B1D-6639-1EA5-D5C6-76B97A96E2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3518" y="338252"/>
            <a:ext cx="8300006" cy="626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solidFill>
                  <a:srgbClr val="009FE3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 algn="l"/>
            <a:r>
              <a:rPr lang="fr-FR" sz="4000" spc="0">
                <a:solidFill>
                  <a:srgbClr val="0091D3"/>
                </a:solidFill>
                <a:latin typeface="Mulish"/>
                <a:cs typeface="Prompt"/>
              </a:rPr>
              <a:t>Critères de réussite</a:t>
            </a:r>
            <a:endParaRPr lang="fr-FR" sz="4000" spc="0">
              <a:solidFill>
                <a:srgbClr val="0091D3"/>
              </a:solidFill>
              <a:latin typeface="Mulish" pitchFamily="2" charset="0"/>
              <a:cs typeface="Prompt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1CB5D30-960B-E995-4469-24B1CC66BC5D}"/>
              </a:ext>
            </a:extLst>
          </p:cNvPr>
          <p:cNvSpPr/>
          <p:nvPr/>
        </p:nvSpPr>
        <p:spPr>
          <a:xfrm>
            <a:off x="4890768" y="1895004"/>
            <a:ext cx="2410459" cy="5076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lvl="0" algn="ctr"/>
            <a:r>
              <a:rPr lang="fr-FR" sz="1600" dirty="0">
                <a:latin typeface="Mulish"/>
              </a:rPr>
              <a:t>Qualité de la plateforme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3AF4DDB-52BD-7591-8E80-414C55CEF674}"/>
              </a:ext>
            </a:extLst>
          </p:cNvPr>
          <p:cNvSpPr/>
          <p:nvPr/>
        </p:nvSpPr>
        <p:spPr>
          <a:xfrm>
            <a:off x="4931599" y="3280990"/>
            <a:ext cx="2329017" cy="5076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fr-FR" sz="1600" dirty="0">
                <a:latin typeface="Mulish"/>
              </a:rPr>
              <a:t>Qualité du rapport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62F785D-F885-D5EE-7CE0-08A4980FDFEB}"/>
              </a:ext>
            </a:extLst>
          </p:cNvPr>
          <p:cNvSpPr/>
          <p:nvPr/>
        </p:nvSpPr>
        <p:spPr>
          <a:xfrm>
            <a:off x="4931599" y="2587997"/>
            <a:ext cx="2329016" cy="5076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fr-FR" sz="1600" dirty="0">
                <a:latin typeface="Mulish"/>
              </a:rPr>
              <a:t>Pertinence des analyses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495636A-52AD-17C9-A420-5F75E334B6AA}"/>
              </a:ext>
            </a:extLst>
          </p:cNvPr>
          <p:cNvSpPr/>
          <p:nvPr/>
        </p:nvSpPr>
        <p:spPr>
          <a:xfrm>
            <a:off x="4931599" y="3973983"/>
            <a:ext cx="2328799" cy="5076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Mulish"/>
              </a:rPr>
              <a:t>Travail collaboratif</a:t>
            </a:r>
          </a:p>
        </p:txBody>
      </p:sp>
    </p:spTree>
    <p:extLst>
      <p:ext uri="{BB962C8B-B14F-4D97-AF65-F5344CB8AC3E}">
        <p14:creationId xmlns:p14="http://schemas.microsoft.com/office/powerpoint/2010/main" val="22616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21075-137F-167F-2529-7F3D4540C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>
            <a:extLst>
              <a:ext uri="{FF2B5EF4-FFF2-40B4-BE49-F238E27FC236}">
                <a16:creationId xmlns:a16="http://schemas.microsoft.com/office/drawing/2014/main" id="{5047EF43-D958-984A-7D2E-5963BEF1FD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32768" y="94530"/>
            <a:ext cx="2986087" cy="1114136"/>
          </a:xfrm>
          <a:prstGeom prst="rect">
            <a:avLst/>
          </a:prstGeo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B264D76A-71EC-8BA1-095E-B514BD7D31A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3518" y="338252"/>
            <a:ext cx="8300006" cy="626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solidFill>
                  <a:srgbClr val="009FE3"/>
                </a:solidFill>
                <a:latin typeface="Mulish" pitchFamily="2" charset="77"/>
                <a:ea typeface="+mj-ea"/>
                <a:cs typeface="Prompt" pitchFamily="2" charset="-34"/>
              </a:defRPr>
            </a:lvl1pPr>
          </a:lstStyle>
          <a:p>
            <a:pPr algn="l"/>
            <a:r>
              <a:rPr lang="fr-FR" sz="4000" spc="0" dirty="0">
                <a:solidFill>
                  <a:srgbClr val="0091D3"/>
                </a:solidFill>
                <a:latin typeface="Mulish"/>
                <a:cs typeface="Prompt"/>
              </a:rPr>
              <a:t>Contacts</a:t>
            </a:r>
            <a:endParaRPr lang="fr-FR" sz="4000" spc="0" dirty="0">
              <a:solidFill>
                <a:srgbClr val="0091D3"/>
              </a:solidFill>
              <a:latin typeface="Mulish" pitchFamily="2" charset="0"/>
              <a:cs typeface="Promp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72B473-2A24-1E91-7E60-25DCE758C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988" y="1841008"/>
            <a:ext cx="7488023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452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85ffed2-2892-4df7-8ac4-1a1aca2f1f91">
      <UserInfo>
        <DisplayName>Goetia Alibert</DisplayName>
        <AccountId>676</AccountId>
        <AccountType/>
      </UserInfo>
      <UserInfo>
        <DisplayName>Ambre-iliana Couvignou</DisplayName>
        <AccountId>697</AccountId>
        <AccountType/>
      </UserInfo>
    </SharedWithUsers>
    <MediaLengthInSeconds xmlns="d702844d-1153-40ef-a045-6191ab4df3ac" xsi:nil="true"/>
    <_activity xmlns="d702844d-1153-40ef-a045-6191ab4df3a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71EA6CC317994691A05DA9F7D3A7D0" ma:contentTypeVersion="16" ma:contentTypeDescription="Crée un document." ma:contentTypeScope="" ma:versionID="42a21c70186ee1e20fe51e1fb3d09d9b">
  <xsd:schema xmlns:xsd="http://www.w3.org/2001/XMLSchema" xmlns:xs="http://www.w3.org/2001/XMLSchema" xmlns:p="http://schemas.microsoft.com/office/2006/metadata/properties" xmlns:ns3="d702844d-1153-40ef-a045-6191ab4df3ac" xmlns:ns4="085ffed2-2892-4df7-8ac4-1a1aca2f1f91" targetNamespace="http://schemas.microsoft.com/office/2006/metadata/properties" ma:root="true" ma:fieldsID="c76967381cdd98a507b5933421a20309" ns3:_="" ns4:_="">
    <xsd:import namespace="d702844d-1153-40ef-a045-6191ab4df3ac"/>
    <xsd:import namespace="085ffed2-2892-4df7-8ac4-1a1aca2f1f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02844d-1153-40ef-a045-6191ab4df3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ffed2-2892-4df7-8ac4-1a1aca2f1f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D749D4-8CB5-4188-8A00-B45B0553EE38}">
  <ds:schemaRefs>
    <ds:schemaRef ds:uri="085ffed2-2892-4df7-8ac4-1a1aca2f1f91"/>
    <ds:schemaRef ds:uri="d702844d-1153-40ef-a045-6191ab4df3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54A1F0F-B000-4F90-868A-B0C9CB9EA562}">
  <ds:schemaRefs>
    <ds:schemaRef ds:uri="085ffed2-2892-4df7-8ac4-1a1aca2f1f91"/>
    <ds:schemaRef ds:uri="d702844d-1153-40ef-a045-6191ab4df3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96F0409-FD6C-4B9A-92EA-4169C46F05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478</Words>
  <Application>Microsoft Office PowerPoint</Application>
  <PresentationFormat>Widescreen</PresentationFormat>
  <Paragraphs>88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Thème Office</vt:lpstr>
      <vt:lpstr>PowerPoint Presentation</vt:lpstr>
      <vt:lpstr>Contexte du projet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Template_PPT_ISEG_2018</dc:title>
  <dc:creator>Fabien Rollo</dc:creator>
  <cp:lastModifiedBy>Jean Noriot</cp:lastModifiedBy>
  <cp:revision>27</cp:revision>
  <cp:lastPrinted>2020-07-06T09:25:56Z</cp:lastPrinted>
  <dcterms:created xsi:type="dcterms:W3CDTF">2018-07-13T09:31:17Z</dcterms:created>
  <dcterms:modified xsi:type="dcterms:W3CDTF">2025-02-04T08:29:38Z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0x0101007D71EA6CC317994691A05DA9F7D3A7D0</vt:lpwstr>
  </property>
  <property fmtid="{D5CDD505-2E9C-101B-9397-08002B2CF9AE}" pid="3" name="_dlc_DocIdItemGuid">
    <vt:lpwstr>35cfabf7-5c1e-4bc2-8d89-82cbe560449a</vt:lpwstr>
  </property>
  <property fmtid="{D5CDD505-2E9C-101B-9397-08002B2CF9AE}" pid="4" name="MediaServiceImageTags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xd_Signature">
    <vt:lpwstr/>
  </property>
  <property fmtid="{D5CDD505-2E9C-101B-9397-08002B2CF9AE}" pid="9" name="TriggerFlowInfo">
    <vt:lpwstr/>
  </property>
  <property fmtid="{D5CDD505-2E9C-101B-9397-08002B2CF9AE}" pid="10" name="xd_ProgID">
    <vt:lpwstr/>
  </property>
  <property fmtid="{D5CDD505-2E9C-101B-9397-08002B2CF9AE}" pid="11" name="Order">
    <vt:lpwstr>884100.000000000</vt:lpwstr>
  </property>
</Properties>
</file>